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8"/>
    <p:restoredTop sz="94710"/>
  </p:normalViewPr>
  <p:slideViewPr>
    <p:cSldViewPr snapToGrid="0">
      <p:cViewPr>
        <p:scale>
          <a:sx n="153" d="100"/>
          <a:sy n="153" d="100"/>
        </p:scale>
        <p:origin x="49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gif>
</file>

<file path=ppt/media/image11.png>
</file>

<file path=ppt/media/image12.png>
</file>

<file path=ppt/media/image13.png>
</file>

<file path=ppt/media/image2.svg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F57CA-64C0-8299-5F55-2EEC71CEF0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D5D4DB-D232-9A3D-9E83-1A37132E6A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4CDF5-FCD9-0D55-3763-2A490B1CE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7D1A4-C3BD-A85F-0C4D-7CAAD4596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2D408-D282-DB35-1745-AE6750A5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2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9D194-6781-8811-F33D-A2ED12C68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370A14-2053-78F3-0DBF-BACB3B2F47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AC8F1-5DAC-36DF-799D-18790E6A9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D81E5-EE5D-B80D-EC1E-249DDB4CF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49259-F3AF-AE02-2A67-C341DC600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76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5441A9-9C71-7564-7148-0C05CDC96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DD5A3-8EFD-1C27-00F7-3BB604112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00F94-DA70-369C-D07A-950AC9ECB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45F0-BE63-2D6B-88C3-6066062D9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8A3EF-B229-6794-51BE-A18DF0B9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656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B9CD7-24CE-FA48-D8C0-652259C6A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7BF6D-46BD-B6A9-8B78-545736E0D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44375-B486-295B-5933-E903BC11F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1CB27-2844-DF61-CB66-2570994DF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16BC1-C6BF-6EFF-7C20-893535CB1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54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62B0B-8B15-8894-B46C-C30AE27CE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10A26-2441-E2EC-20DA-583FD54B5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3BEE2-C8B3-8CF1-4B51-9E2E35899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0A84F-2755-B412-A568-31C8326A7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AE44A-4C8D-519C-B159-8769557FC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12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AC58B-CF6A-9DC1-70C7-F14D88394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AA315-E029-D3B6-948D-3840F07EE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40B349-5263-2982-B342-FF8ECA4AB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AE5EC-CA50-8D99-00D8-FD53551E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AAABF-CA5B-263D-24CE-9A51C6463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2796C0-DCDD-CD98-17D7-272ABB6D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4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96270-EC29-8102-2356-5968DD35A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19A4BB-731F-6553-7471-97A70EB761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523F4F-0253-C313-EB73-1BBDA1453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6F6518-7EDF-05D6-ECBA-73329D8C84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7D2026-3A58-645F-AE71-FADFED7EA2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BFBD55-DBFB-D0AC-D49D-3C185B542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81C475-7224-C0A5-1511-E24EBE90E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314EF6-891B-56CF-F632-90778D356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787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B296A-B524-F913-6CDE-D99847F4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DBE62-2A39-1DA7-CFB0-58BBFFFCF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2A200E-A579-F936-51A9-72B52A4B1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687DB9-3201-913E-4494-E2C8E5C34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9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127C1-18A4-05B6-34FA-604879E9C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8420A-4FCB-F361-4ECA-2DC1CB07A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482713-7D1A-B90A-EB5E-F92EEEFAA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34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9B501-2A8B-C585-3E49-4B005A77C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4DE7D-3B0F-5F79-5C5F-9C4F3713B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4CE80-031F-BC97-1E3D-1D480E07C6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CA659-F443-E613-B73C-D56DFE85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2580F3-C1DC-F061-1900-4945AE91D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6080D-58AB-51C2-3DC2-0B438FA4D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79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68087-56AD-34DE-5CFE-9E43C2599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0E6358-7428-3D69-6CAD-C2EDC59C5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1DB65-2843-47EC-7364-40AA691D9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09C8E5-4E0A-F8DF-FFEF-AF245357D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06459D-A027-8F45-5D36-6C180771F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8C02E-9EA8-A11D-EB06-A93913C4C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10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2EAE51-6CEA-D407-C218-39F4D3AD9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60265-E240-62E9-FF85-401EB8C87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8FED0-B0EC-7DD0-71F4-A2B7D93528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9BC514-85B9-B84B-A758-41F3534405AB}" type="datetimeFigureOut">
              <a:rPr lang="en-US" smtClean="0"/>
              <a:t>12/9/24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3BA14-EB61-2B29-B634-C7767F817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48F44-1AE7-69A5-90A7-8B48D3DA2F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23CF45-B332-F548-8387-276B5CFCE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70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sv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11" Type="http://schemas.openxmlformats.org/officeDocument/2006/relationships/image" Target="../media/image10.gif"/><Relationship Id="rId5" Type="http://schemas.openxmlformats.org/officeDocument/2006/relationships/image" Target="../media/image4.gif"/><Relationship Id="rId10" Type="http://schemas.openxmlformats.org/officeDocument/2006/relationships/image" Target="../media/image9.gif"/><Relationship Id="rId4" Type="http://schemas.openxmlformats.org/officeDocument/2006/relationships/image" Target="../media/image3.png"/><Relationship Id="rId9" Type="http://schemas.openxmlformats.org/officeDocument/2006/relationships/image" Target="../media/image8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88E52-C4E4-CD9A-D909-650A07ED3D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Gesture Controlled UI/UX Navigation Using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B5398D-1AAC-8084-5582-0405BE3F6A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Rajat Bisht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Khoury College, Northeastern University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556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271B7842-8097-8250-AA14-F25305E7A2E3}"/>
              </a:ext>
            </a:extLst>
          </p:cNvPr>
          <p:cNvSpPr/>
          <p:nvPr/>
        </p:nvSpPr>
        <p:spPr>
          <a:xfrm>
            <a:off x="8043036" y="2691788"/>
            <a:ext cx="3912781" cy="2786681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6F0A2-ADC8-509E-C9D5-AAE8CB30B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7" y="-15176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Gesture Recognition Engine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6A7FCC6-8B1D-76E4-750A-0669590850BF}"/>
              </a:ext>
            </a:extLst>
          </p:cNvPr>
          <p:cNvSpPr/>
          <p:nvPr/>
        </p:nvSpPr>
        <p:spPr>
          <a:xfrm>
            <a:off x="406292" y="3125972"/>
            <a:ext cx="1438029" cy="261560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EAD1424-8BB0-84AE-C39A-E0EC82766F91}"/>
              </a:ext>
            </a:extLst>
          </p:cNvPr>
          <p:cNvSpPr/>
          <p:nvPr/>
        </p:nvSpPr>
        <p:spPr>
          <a:xfrm>
            <a:off x="471657" y="3301399"/>
            <a:ext cx="1298222" cy="10076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Palm detection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AC03EE0C-08C7-B139-F2F3-D193E6226B25}"/>
              </a:ext>
            </a:extLst>
          </p:cNvPr>
          <p:cNvSpPr/>
          <p:nvPr/>
        </p:nvSpPr>
        <p:spPr>
          <a:xfrm>
            <a:off x="480734" y="4501215"/>
            <a:ext cx="1298222" cy="10076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Hand Landmark model</a:t>
            </a:r>
          </a:p>
        </p:txBody>
      </p:sp>
      <p:pic>
        <p:nvPicPr>
          <p:cNvPr id="28" name="Graphic 27" descr="Web cam with solid fill">
            <a:extLst>
              <a:ext uri="{FF2B5EF4-FFF2-40B4-BE49-F238E27FC236}">
                <a16:creationId xmlns:a16="http://schemas.microsoft.com/office/drawing/2014/main" id="{45624490-395A-0856-77FB-477491A43B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67384" y="1173818"/>
            <a:ext cx="914400" cy="914400"/>
          </a:xfrm>
          <a:prstGeom prst="rect">
            <a:avLst/>
          </a:prstGeom>
        </p:spPr>
      </p:pic>
      <p:pic>
        <p:nvPicPr>
          <p:cNvPr id="29" name="Picture 28" descr="A diagram of a machine&#10;&#10;Description automatically generated">
            <a:extLst>
              <a:ext uri="{FF2B5EF4-FFF2-40B4-BE49-F238E27FC236}">
                <a16:creationId xmlns:a16="http://schemas.microsoft.com/office/drawing/2014/main" id="{A0981610-3D79-A76B-DA77-5D4EA5523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9979" y="2622309"/>
            <a:ext cx="3622372" cy="329119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8C8345E8-0164-012E-8E46-A7CF9A6FE3B4}"/>
              </a:ext>
            </a:extLst>
          </p:cNvPr>
          <p:cNvSpPr txBox="1"/>
          <p:nvPr/>
        </p:nvSpPr>
        <p:spPr>
          <a:xfrm>
            <a:off x="308346" y="5931282"/>
            <a:ext cx="1832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MediaPipe Hands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Library</a:t>
            </a:r>
          </a:p>
        </p:txBody>
      </p:sp>
      <p:sp>
        <p:nvSpPr>
          <p:cNvPr id="31" name="Down Arrow 30">
            <a:extLst>
              <a:ext uri="{FF2B5EF4-FFF2-40B4-BE49-F238E27FC236}">
                <a16:creationId xmlns:a16="http://schemas.microsoft.com/office/drawing/2014/main" id="{3D1FF594-B0F2-EBBB-570D-6172E4E17F0D}"/>
              </a:ext>
            </a:extLst>
          </p:cNvPr>
          <p:cNvSpPr/>
          <p:nvPr/>
        </p:nvSpPr>
        <p:spPr>
          <a:xfrm>
            <a:off x="997689" y="2532100"/>
            <a:ext cx="182526" cy="530080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1B0FC5E0-9BF2-D51F-092B-C0DC617CD0B4}"/>
              </a:ext>
            </a:extLst>
          </p:cNvPr>
          <p:cNvSpPr/>
          <p:nvPr/>
        </p:nvSpPr>
        <p:spPr>
          <a:xfrm>
            <a:off x="2018698" y="4223095"/>
            <a:ext cx="843516" cy="223283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567C3D5-75EB-B7A6-2504-76DC6859E7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7039" y="2796362"/>
            <a:ext cx="3205628" cy="253342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7E587D7-91EC-7A7A-49E0-DFB559E683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74294" y="2761375"/>
            <a:ext cx="3303980" cy="2603401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F1BFC05-3F55-EF0C-5BAC-0EFB0D9C29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9544" y="2761375"/>
            <a:ext cx="3340618" cy="264011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A0AF966-36F4-41DE-57D0-FCCD4DE6895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39065" y="2767524"/>
            <a:ext cx="3336781" cy="2615609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116D9F5A-B5FE-CB8D-9C1B-26A6743357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39065" y="2759648"/>
            <a:ext cx="3336781" cy="264011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1590AA8F-685A-5A03-C19B-AD22B68338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39065" y="2750895"/>
            <a:ext cx="3336781" cy="2648868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91B1AC43-02ED-846B-25E0-D046A1154F1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11562" y="2767524"/>
            <a:ext cx="3401462" cy="2627536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E79D7BD-0F03-A663-A38D-4A9C20F41C68}"/>
              </a:ext>
            </a:extLst>
          </p:cNvPr>
          <p:cNvSpPr txBox="1"/>
          <p:nvPr/>
        </p:nvSpPr>
        <p:spPr>
          <a:xfrm>
            <a:off x="1481784" y="1378674"/>
            <a:ext cx="13580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feed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(video)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7DD9C67-C27C-977E-D18C-20DA219EC025}"/>
              </a:ext>
            </a:extLst>
          </p:cNvPr>
          <p:cNvSpPr txBox="1"/>
          <p:nvPr/>
        </p:nvSpPr>
        <p:spPr>
          <a:xfrm>
            <a:off x="3151554" y="5885115"/>
            <a:ext cx="186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 Forward Net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1E0B6E-417E-B97D-CC8A-F2C861385B0D}"/>
              </a:ext>
            </a:extLst>
          </p:cNvPr>
          <p:cNvSpPr txBox="1"/>
          <p:nvPr/>
        </p:nvSpPr>
        <p:spPr>
          <a:xfrm>
            <a:off x="5296899" y="2910801"/>
            <a:ext cx="1810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0: Not A Gesture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29F9E49-9E09-0BAB-BADF-A72F3310C73D}"/>
              </a:ext>
            </a:extLst>
          </p:cNvPr>
          <p:cNvSpPr txBox="1"/>
          <p:nvPr/>
        </p:nvSpPr>
        <p:spPr>
          <a:xfrm>
            <a:off x="5296899" y="3233815"/>
            <a:ext cx="2437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1: Track mouse pointer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8563BBF-67CF-BE6E-4D49-18064CB69E97}"/>
              </a:ext>
            </a:extLst>
          </p:cNvPr>
          <p:cNvSpPr txBox="1"/>
          <p:nvPr/>
        </p:nvSpPr>
        <p:spPr>
          <a:xfrm>
            <a:off x="5300441" y="3524439"/>
            <a:ext cx="2199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2: Execute Left Click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DE3C0FD-DC36-5179-8C20-C9167A3D9E48}"/>
              </a:ext>
            </a:extLst>
          </p:cNvPr>
          <p:cNvSpPr txBox="1"/>
          <p:nvPr/>
        </p:nvSpPr>
        <p:spPr>
          <a:xfrm>
            <a:off x="5311069" y="3880104"/>
            <a:ext cx="2541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3: Execute Double Click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0BBDB61-8B80-AC9F-08E8-93EF6A88681A}"/>
              </a:ext>
            </a:extLst>
          </p:cNvPr>
          <p:cNvSpPr txBox="1"/>
          <p:nvPr/>
        </p:nvSpPr>
        <p:spPr>
          <a:xfrm>
            <a:off x="5300440" y="4183662"/>
            <a:ext cx="2138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4: Scrolling Window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17A290A-FE39-BDFE-6176-A197D8458224}"/>
              </a:ext>
            </a:extLst>
          </p:cNvPr>
          <p:cNvSpPr txBox="1"/>
          <p:nvPr/>
        </p:nvSpPr>
        <p:spPr>
          <a:xfrm>
            <a:off x="5303982" y="4474286"/>
            <a:ext cx="232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5: Execute Right Click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0B3A755-7B6A-C516-C1C6-171F3ED268E0}"/>
              </a:ext>
            </a:extLst>
          </p:cNvPr>
          <p:cNvSpPr txBox="1"/>
          <p:nvPr/>
        </p:nvSpPr>
        <p:spPr>
          <a:xfrm>
            <a:off x="5307524" y="4796809"/>
            <a:ext cx="2454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6: Scroll Switch Screen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E8D2750-530A-E7F8-0BB4-1976FFD2A8FF}"/>
              </a:ext>
            </a:extLst>
          </p:cNvPr>
          <p:cNvSpPr txBox="1"/>
          <p:nvPr/>
        </p:nvSpPr>
        <p:spPr>
          <a:xfrm>
            <a:off x="9178047" y="5700449"/>
            <a:ext cx="1642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Window</a:t>
            </a:r>
          </a:p>
        </p:txBody>
      </p:sp>
    </p:spTree>
    <p:extLst>
      <p:ext uri="{BB962C8B-B14F-4D97-AF65-F5344CB8AC3E}">
        <p14:creationId xmlns:p14="http://schemas.microsoft.com/office/powerpoint/2010/main" val="1071094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30" grpId="0"/>
      <p:bldP spid="31" grpId="0" animBg="1"/>
      <p:bldP spid="32" grpId="0" animBg="1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A89F8-D8B8-8E14-827B-748042313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7913B-F6DF-04A3-4A98-663774BC5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0" y="-13644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Baseline and Implemented Improvement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F33ECB7-AFB0-DB97-9256-9E5459111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57" y="1008205"/>
            <a:ext cx="3550308" cy="5171685"/>
          </a:xfrm>
          <a:ln>
            <a:solidFill>
              <a:schemeClr val="dk1">
                <a:shade val="15000"/>
              </a:schemeClr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</a:rPr>
              <a:t>Baseline 1</a:t>
            </a:r>
            <a:r>
              <a:rPr lang="en-US" dirty="0">
                <a:latin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</a:rPr>
              <a:t>Hand Gesture Recognition for Human Computer Interface</a:t>
            </a:r>
            <a:r>
              <a:rPr lang="en-US" sz="2000" dirty="0">
                <a:latin typeface="Times New Roman" panose="02020603050405020304" pitchFamily="18" charset="0"/>
              </a:rPr>
              <a:t>[1]</a:t>
            </a:r>
            <a:br>
              <a:rPr lang="en-US" sz="2000" dirty="0">
                <a:latin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Uses single camera to capture individual gesture images.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Utilized image processing algorithms to implement 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Segmentation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Orientation detection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Feature extraction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Classification 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Tested on 390 images 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Avg. Accuracy = 92.3%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Avg. Detection Time = 2.76s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Published in 2011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05644A9-94AD-ECDB-D6D3-35B5D07761D6}"/>
              </a:ext>
            </a:extLst>
          </p:cNvPr>
          <p:cNvSpPr txBox="1">
            <a:spLocks/>
          </p:cNvSpPr>
          <p:nvPr/>
        </p:nvSpPr>
        <p:spPr>
          <a:xfrm>
            <a:off x="3699164" y="1008206"/>
            <a:ext cx="3765665" cy="5171685"/>
          </a:xfrm>
          <a:prstGeom prst="rect">
            <a:avLst/>
          </a:prstGeom>
          <a:ln>
            <a:solidFill>
              <a:schemeClr val="dk1">
                <a:shade val="1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</a:rPr>
              <a:t>Baseline 2</a:t>
            </a:r>
            <a:r>
              <a:rPr lang="en-US" dirty="0">
                <a:latin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</a:rPr>
              <a:t>Hand Gesture Recognition using Machine Learning Algorithms</a:t>
            </a:r>
            <a:r>
              <a:rPr lang="en-US" sz="2000" dirty="0">
                <a:latin typeface="Times New Roman" panose="02020603050405020304" pitchFamily="18" charset="0"/>
              </a:rPr>
              <a:t>[2]</a:t>
            </a:r>
            <a:br>
              <a:rPr lang="en-US" sz="2000" dirty="0">
                <a:latin typeface="Times New Roman" panose="02020603050405020304" pitchFamily="18" charset="0"/>
              </a:rPr>
            </a:br>
            <a:endParaRPr lang="en-US" sz="20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Uses single Kinect 3D camera to record gesture images at 20 fps.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Utilized machine learning algorithms to implement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Hand detection using histogram clustering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Classification using 3D-CNN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Human computer Interaction(HCI)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Detection distance =  30 - 10 cm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Avg. Accuracy = 85.83%</a:t>
            </a:r>
            <a:endParaRPr lang="en-US" sz="1600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Published in 2020 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271A5D-708F-C8D8-6B62-5345A994F699}"/>
              </a:ext>
            </a:extLst>
          </p:cNvPr>
          <p:cNvSpPr txBox="1">
            <a:spLocks/>
          </p:cNvSpPr>
          <p:nvPr/>
        </p:nvSpPr>
        <p:spPr>
          <a:xfrm>
            <a:off x="7464830" y="1008207"/>
            <a:ext cx="4578314" cy="5171685"/>
          </a:xfrm>
          <a:prstGeom prst="rect">
            <a:avLst/>
          </a:prstGeom>
          <a:ln>
            <a:solidFill>
              <a:schemeClr val="dk1">
                <a:shade val="15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u="sng" dirty="0">
                <a:latin typeface="Times New Roman" panose="02020603050405020304" pitchFamily="18" charset="0"/>
              </a:rPr>
              <a:t>Implemented Improvements</a:t>
            </a:r>
            <a:r>
              <a:rPr lang="en-US" dirty="0">
                <a:latin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2000" b="1" dirty="0">
                <a:latin typeface="Times New Roman" panose="02020603050405020304" pitchFamily="18" charset="0"/>
              </a:rPr>
              <a:t>Gesture Controlled UI/UX Navigation Using Neural Networks</a:t>
            </a:r>
            <a:br>
              <a:rPr lang="en-US" sz="2000" b="1" dirty="0">
                <a:latin typeface="Times New Roman" panose="02020603050405020304" pitchFamily="18" charset="0"/>
              </a:rPr>
            </a:br>
            <a:endParaRPr lang="en-US" sz="2000" b="1" dirty="0">
              <a:latin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</a:rPr>
              <a:t>Uses webcam video feed to detect gestures at 30fps.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Utilized neural networks to implement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Hand landmark tracking using MediaPipe-Hands[3] library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Classification using Feed-Forward Network 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</a:rPr>
              <a:t>All Mouse operations (HCI) implemented using </a:t>
            </a:r>
            <a:r>
              <a:rPr lang="en-US" sz="1600" dirty="0" err="1">
                <a:latin typeface="Times New Roman" panose="02020603050405020304" pitchFamily="18" charset="0"/>
              </a:rPr>
              <a:t>PyAutoGUI</a:t>
            </a:r>
            <a:r>
              <a:rPr lang="en-US" sz="1600" dirty="0">
                <a:latin typeface="Times New Roman" panose="02020603050405020304" pitchFamily="18" charset="0"/>
              </a:rPr>
              <a:t> library.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Tested on 1387 images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Avg. Accuracy = 94.30%</a:t>
            </a:r>
          </a:p>
          <a:p>
            <a:r>
              <a:rPr lang="en-US" sz="2000" dirty="0">
                <a:latin typeface="Times New Roman" panose="02020603050405020304" pitchFamily="18" charset="0"/>
              </a:rPr>
              <a:t>Avg. Detection Time = 0.000819 sec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8FEE2C-9329-8621-7C76-6067408592D6}"/>
              </a:ext>
            </a:extLst>
          </p:cNvPr>
          <p:cNvSpPr txBox="1"/>
          <p:nvPr/>
        </p:nvSpPr>
        <p:spPr>
          <a:xfrm>
            <a:off x="-10634" y="6271853"/>
            <a:ext cx="122026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[1] 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Panwar, M., &amp; Mehra, P. S. (2011, November). Hand gesture recognition for human computer interaction. In </a:t>
            </a:r>
            <a:r>
              <a:rPr lang="en-US" sz="10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2011 International Conference on Image Information Processing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(pp. 1-7). IEEE.</a:t>
            </a:r>
            <a:endParaRPr lang="en-US" sz="1000" dirty="0"/>
          </a:p>
          <a:p>
            <a:r>
              <a:rPr lang="en-US" sz="1000" dirty="0"/>
              <a:t>[2] 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Abhishek, B., Krishi, K., Meghana, M., </a:t>
            </a:r>
            <a:r>
              <a:rPr lang="en-US" sz="10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Daaniyaal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M., &amp; Anupama, H. S. (2020). Hand gesture recognition using machine learning algorithms. </a:t>
            </a:r>
            <a:r>
              <a:rPr lang="en-US" sz="10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Computer Science and Information Technologies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sz="10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(3), 116-120.</a:t>
            </a:r>
          </a:p>
          <a:p>
            <a:r>
              <a:rPr lang="en-US" sz="1000" dirty="0">
                <a:solidFill>
                  <a:srgbClr val="222222"/>
                </a:solidFill>
                <a:latin typeface="Arial" panose="020B0604020202020204" pitchFamily="34" charset="0"/>
              </a:rPr>
              <a:t>[3] 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Zhang, F., </a:t>
            </a:r>
            <a:r>
              <a:rPr lang="en-US" sz="10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Bazarevsky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V., </a:t>
            </a:r>
            <a:r>
              <a:rPr lang="en-US" sz="10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Vakunov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</a:t>
            </a:r>
            <a:r>
              <a:rPr lang="en-US" sz="10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Tkachenka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A., Sung, G., Chang, C. L., &amp; Grundmann, M. (2020). Mediapipe hands: On-device real-time hand tracking. </a:t>
            </a:r>
            <a:r>
              <a:rPr lang="en-US" sz="1000" b="0" i="1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US" sz="1000" b="0" i="1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arXiv:2006.10214</a:t>
            </a:r>
            <a:r>
              <a:rPr lang="en-US" sz="10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495704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64C3D-9AC1-17CD-AF48-E85279EED7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F5D7DF1-6FD4-709A-9AB5-9341BD24F67F}"/>
              </a:ext>
            </a:extLst>
          </p:cNvPr>
          <p:cNvSpPr txBox="1">
            <a:spLocks/>
          </p:cNvSpPr>
          <p:nvPr/>
        </p:nvSpPr>
        <p:spPr>
          <a:xfrm>
            <a:off x="8860" y="-1364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Empirical Results</a:t>
            </a:r>
          </a:p>
        </p:txBody>
      </p:sp>
      <p:pic>
        <p:nvPicPr>
          <p:cNvPr id="7" name="Picture 6" descr="A table of numbers with text&#10;&#10;Description automatically generated with medium confidence">
            <a:extLst>
              <a:ext uri="{FF2B5EF4-FFF2-40B4-BE49-F238E27FC236}">
                <a16:creationId xmlns:a16="http://schemas.microsoft.com/office/drawing/2014/main" id="{9BE57BC7-0BD2-A26E-BBD7-EBED8BA02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60" y="4599148"/>
            <a:ext cx="7772400" cy="2332910"/>
          </a:xfrm>
          <a:prstGeom prst="rect">
            <a:avLst/>
          </a:prstGeom>
        </p:spPr>
      </p:pic>
      <p:pic>
        <p:nvPicPr>
          <p:cNvPr id="9" name="Picture 8" descr="A blue and red squares with white text&#10;&#10;Description automatically generated">
            <a:extLst>
              <a:ext uri="{FF2B5EF4-FFF2-40B4-BE49-F238E27FC236}">
                <a16:creationId xmlns:a16="http://schemas.microsoft.com/office/drawing/2014/main" id="{8284B300-F865-38F2-2AEA-12D3136A9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91" y="897772"/>
            <a:ext cx="4323266" cy="3749040"/>
          </a:xfrm>
          <a:prstGeom prst="rect">
            <a:avLst/>
          </a:prstGeom>
        </p:spPr>
      </p:pic>
      <p:pic>
        <p:nvPicPr>
          <p:cNvPr id="11" name="Picture 10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CF7C73EE-F850-3BC2-F515-4E9B6EC9E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582" y="60414"/>
            <a:ext cx="6558742" cy="446467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F33A5829-1AA3-6586-C8F9-BFD800F40E73}"/>
              </a:ext>
            </a:extLst>
          </p:cNvPr>
          <p:cNvSpPr/>
          <p:nvPr/>
        </p:nvSpPr>
        <p:spPr>
          <a:xfrm>
            <a:off x="2443942" y="6226233"/>
            <a:ext cx="1645920" cy="1246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C258950-AD87-AD2A-1A76-8A0BD8AD4521}"/>
              </a:ext>
            </a:extLst>
          </p:cNvPr>
          <p:cNvSpPr/>
          <p:nvPr/>
        </p:nvSpPr>
        <p:spPr>
          <a:xfrm>
            <a:off x="4100945" y="6362007"/>
            <a:ext cx="1645920" cy="1246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AF21E66-D7AE-0305-EC6E-60B64293770A}"/>
              </a:ext>
            </a:extLst>
          </p:cNvPr>
          <p:cNvSpPr/>
          <p:nvPr/>
        </p:nvSpPr>
        <p:spPr>
          <a:xfrm>
            <a:off x="5746865" y="6498410"/>
            <a:ext cx="1645920" cy="1246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CE18056-19DB-0558-BB4F-0AB046B6BAA2}"/>
              </a:ext>
            </a:extLst>
          </p:cNvPr>
          <p:cNvSpPr/>
          <p:nvPr/>
        </p:nvSpPr>
        <p:spPr>
          <a:xfrm>
            <a:off x="2443942" y="5079076"/>
            <a:ext cx="6641869" cy="124691"/>
          </a:xfrm>
          <a:prstGeom prst="rect">
            <a:avLst/>
          </a:prstGeom>
          <a:noFill/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157A65-14A1-0652-4ECD-55EF4BB55A0E}"/>
              </a:ext>
            </a:extLst>
          </p:cNvPr>
          <p:cNvSpPr/>
          <p:nvPr/>
        </p:nvSpPr>
        <p:spPr>
          <a:xfrm>
            <a:off x="1487978" y="6226233"/>
            <a:ext cx="955964" cy="396868"/>
          </a:xfrm>
          <a:prstGeom prst="rect">
            <a:avLst/>
          </a:prstGeom>
          <a:noFill/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358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411</Words>
  <Application>Microsoft Macintosh PowerPoint</Application>
  <PresentationFormat>Widescreen</PresentationFormat>
  <Paragraphs>55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Times New Roman</vt:lpstr>
      <vt:lpstr>Office Theme</vt:lpstr>
      <vt:lpstr> Gesture Controlled UI/UX Navigation Using Neural Networks</vt:lpstr>
      <vt:lpstr>- Gesture Recognition Engine</vt:lpstr>
      <vt:lpstr>- Baseline and Implemented Improvement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Rajat Pratap Singh Bisht</dc:creator>
  <cp:lastModifiedBy>Rajat Pratap Singh Bisht</cp:lastModifiedBy>
  <cp:revision>1</cp:revision>
  <dcterms:created xsi:type="dcterms:W3CDTF">2024-12-10T01:49:06Z</dcterms:created>
  <dcterms:modified xsi:type="dcterms:W3CDTF">2024-12-10T06:35:08Z</dcterms:modified>
</cp:coreProperties>
</file>

<file path=docProps/thumbnail.jpeg>
</file>